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89" r:id="rId1"/>
  </p:sldMasterIdLst>
  <p:sldIdLst>
    <p:sldId id="259" r:id="rId2"/>
    <p:sldId id="261" r:id="rId3"/>
    <p:sldId id="262" r:id="rId4"/>
    <p:sldId id="267" r:id="rId5"/>
    <p:sldId id="268" r:id="rId6"/>
    <p:sldId id="263" r:id="rId7"/>
    <p:sldId id="264" r:id="rId8"/>
    <p:sldId id="265" r:id="rId9"/>
    <p:sldId id="269" r:id="rId10"/>
    <p:sldId id="270" r:id="rId11"/>
    <p:sldId id="271" r:id="rId12"/>
    <p:sldId id="272"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3" d="100"/>
          <a:sy n="113" d="100"/>
        </p:scale>
        <p:origin x="510"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88D38747-4367-4BD2-8D51-C97E202738E2}" type="datetime1">
              <a:rPr lang="en-US" smtClean="0"/>
              <a:t>9/10/2023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33484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51000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0202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55479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4710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18059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80989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9/10/2023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457580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9/10/2023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2696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75160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8500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5362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4556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07819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9617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7129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9/10/2023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437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73ED0CC-082F-4160-86E5-0D6041F12778}" type="datetime1">
              <a:rPr lang="en-US" smtClean="0"/>
              <a:t>9/10/2023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69646692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8.xml"/><Relationship Id="rId5" Type="http://schemas.openxmlformats.org/officeDocument/2006/relationships/image" Target="../media/image18.jpg"/><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8.xml"/><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933575" y="-2876910"/>
            <a:ext cx="6108408" cy="5753819"/>
          </a:xfrm>
        </p:spPr>
        <p:txBody>
          <a:bodyPr>
            <a:noAutofit/>
          </a:bodyPr>
          <a:lstStyle/>
          <a:p>
            <a:r>
              <a:rPr lang="en-US" sz="4800" dirty="0">
                <a:solidFill>
                  <a:schemeClr val="bg2">
                    <a:lumMod val="20000"/>
                    <a:lumOff val="80000"/>
                  </a:schemeClr>
                </a:solidFill>
                <a:latin typeface="Berlin Sans FB Demi" panose="020E0802020502020306" pitchFamily="34" charset="0"/>
              </a:rPr>
              <a:t>AC-DC POWER SUPPLY DESIGN</a:t>
            </a:r>
            <a:br>
              <a:rPr lang="en-US" sz="4800" dirty="0">
                <a:solidFill>
                  <a:schemeClr val="bg2">
                    <a:lumMod val="20000"/>
                    <a:lumOff val="80000"/>
                  </a:schemeClr>
                </a:solidFill>
                <a:latin typeface="Berlin Sans FB Demi" panose="020E0802020502020306" pitchFamily="34" charset="0"/>
              </a:rPr>
            </a:br>
            <a:r>
              <a:rPr lang="en-US" sz="4800" dirty="0">
                <a:solidFill>
                  <a:schemeClr val="bg2">
                    <a:lumMod val="20000"/>
                    <a:lumOff val="80000"/>
                  </a:schemeClr>
                </a:solidFill>
                <a:latin typeface="Berlin Sans FB Demi" panose="020E0802020502020306" pitchFamily="34" charset="0"/>
              </a:rPr>
              <a:t>AND OSCILLOSCOPE CONSTRUCTION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2459442" y="2879716"/>
            <a:ext cx="8487958" cy="4584433"/>
          </a:xfrm>
        </p:spPr>
        <p:txBody>
          <a:bodyPr>
            <a:normAutofit/>
          </a:bodyPr>
          <a:lstStyle/>
          <a:p>
            <a:r>
              <a:rPr lang="en-US" sz="2800" dirty="0">
                <a:solidFill>
                  <a:schemeClr val="tx1">
                    <a:lumMod val="85000"/>
                  </a:schemeClr>
                </a:solidFill>
                <a:latin typeface="Berlin Sans FB" panose="020E0602020502020306" pitchFamily="34" charset="0"/>
              </a:rPr>
              <a:t>      EEE316   Group. 07</a:t>
            </a:r>
          </a:p>
          <a:p>
            <a:r>
              <a:rPr lang="en-US" sz="2800" dirty="0">
                <a:solidFill>
                  <a:schemeClr val="tx1">
                    <a:lumMod val="85000"/>
                  </a:schemeClr>
                </a:solidFill>
                <a:latin typeface="Berlin Sans FB" panose="020E0602020502020306" pitchFamily="34" charset="0"/>
              </a:rPr>
              <a:t>      Name: MD. Asif </a:t>
            </a:r>
            <a:r>
              <a:rPr lang="en-US" sz="2800" dirty="0" err="1">
                <a:solidFill>
                  <a:schemeClr val="tx1">
                    <a:lumMod val="85000"/>
                  </a:schemeClr>
                </a:solidFill>
                <a:latin typeface="Berlin Sans FB" panose="020E0602020502020306" pitchFamily="34" charset="0"/>
              </a:rPr>
              <a:t>hasan</a:t>
            </a:r>
            <a:r>
              <a:rPr lang="en-US" sz="2800" dirty="0">
                <a:solidFill>
                  <a:schemeClr val="tx1">
                    <a:lumMod val="85000"/>
                  </a:schemeClr>
                </a:solidFill>
                <a:latin typeface="Berlin Sans FB" panose="020E0602020502020306" pitchFamily="34" charset="0"/>
              </a:rPr>
              <a:t>              (1906114)    </a:t>
            </a:r>
          </a:p>
          <a:p>
            <a:r>
              <a:rPr lang="en-US" sz="2800" dirty="0">
                <a:solidFill>
                  <a:schemeClr val="tx1">
                    <a:lumMod val="85000"/>
                  </a:schemeClr>
                </a:solidFill>
                <a:latin typeface="Berlin Sans FB" panose="020E0602020502020306" pitchFamily="34" charset="0"/>
              </a:rPr>
              <a:t>                   Md. </a:t>
            </a:r>
            <a:r>
              <a:rPr lang="en-US" sz="2800" dirty="0" err="1">
                <a:solidFill>
                  <a:schemeClr val="tx1">
                    <a:lumMod val="85000"/>
                  </a:schemeClr>
                </a:solidFill>
                <a:latin typeface="Berlin Sans FB" panose="020E0602020502020306" pitchFamily="34" charset="0"/>
              </a:rPr>
              <a:t>Meraz</a:t>
            </a:r>
            <a:r>
              <a:rPr lang="en-US" sz="2800" dirty="0">
                <a:solidFill>
                  <a:schemeClr val="tx1">
                    <a:lumMod val="85000"/>
                  </a:schemeClr>
                </a:solidFill>
                <a:latin typeface="Berlin Sans FB" panose="020E0602020502020306" pitchFamily="34" charset="0"/>
              </a:rPr>
              <a:t> Rahman     (1906118)       </a:t>
            </a:r>
          </a:p>
          <a:p>
            <a:r>
              <a:rPr lang="en-US" sz="2800" dirty="0">
                <a:solidFill>
                  <a:schemeClr val="tx1">
                    <a:lumMod val="85000"/>
                  </a:schemeClr>
                </a:solidFill>
                <a:latin typeface="Berlin Sans FB" panose="020E0602020502020306" pitchFamily="34" charset="0"/>
              </a:rPr>
              <a:t>                   </a:t>
            </a:r>
            <a:r>
              <a:rPr lang="en-US" sz="2800" dirty="0" err="1">
                <a:solidFill>
                  <a:schemeClr val="tx1">
                    <a:lumMod val="85000"/>
                  </a:schemeClr>
                </a:solidFill>
                <a:latin typeface="Berlin Sans FB" panose="020E0602020502020306" pitchFamily="34" charset="0"/>
              </a:rPr>
              <a:t>Joydip</a:t>
            </a:r>
            <a:r>
              <a:rPr lang="en-US" sz="2800" dirty="0">
                <a:solidFill>
                  <a:schemeClr val="tx1">
                    <a:lumMod val="85000"/>
                  </a:schemeClr>
                </a:solidFill>
                <a:latin typeface="Berlin Sans FB" panose="020E0602020502020306" pitchFamily="34" charset="0"/>
              </a:rPr>
              <a:t> Chakraborty  (1906117) </a:t>
            </a:r>
          </a:p>
          <a:p>
            <a:r>
              <a:rPr lang="en-US" sz="2800" dirty="0">
                <a:solidFill>
                  <a:schemeClr val="tx1">
                    <a:lumMod val="85000"/>
                  </a:schemeClr>
                </a:solidFill>
                <a:latin typeface="Berlin Sans FB" panose="020E0602020502020306" pitchFamily="34" charset="0"/>
              </a:rPr>
              <a:t>                   Md. Mustansir </a:t>
            </a:r>
            <a:r>
              <a:rPr lang="en-US" sz="2800" dirty="0" err="1">
                <a:solidFill>
                  <a:schemeClr val="tx1">
                    <a:lumMod val="85000"/>
                  </a:schemeClr>
                </a:solidFill>
                <a:latin typeface="Berlin Sans FB" panose="020E0602020502020306" pitchFamily="34" charset="0"/>
              </a:rPr>
              <a:t>billah</a:t>
            </a:r>
            <a:r>
              <a:rPr lang="en-US" sz="2800" dirty="0">
                <a:solidFill>
                  <a:schemeClr val="tx1">
                    <a:lumMod val="85000"/>
                  </a:schemeClr>
                </a:solidFill>
                <a:latin typeface="Berlin Sans FB" panose="020E0602020502020306" pitchFamily="34" charset="0"/>
              </a:rPr>
              <a:t> (1906130)                    </a:t>
            </a:r>
          </a:p>
          <a:p>
            <a:endParaRPr lang="en-US" sz="2800" dirty="0">
              <a:solidFill>
                <a:schemeClr val="tx1">
                  <a:lumMod val="85000"/>
                </a:schemeClr>
              </a:solidFill>
              <a:latin typeface="Berlin Sans FB" panose="020E0602020502020306" pitchFamily="34" charset="0"/>
            </a:endParaRPr>
          </a:p>
        </p:txBody>
      </p:sp>
      <p:pic>
        <p:nvPicPr>
          <p:cNvPr id="6" name="Picture 5">
            <a:extLst>
              <a:ext uri="{FF2B5EF4-FFF2-40B4-BE49-F238E27FC236}">
                <a16:creationId xmlns:a16="http://schemas.microsoft.com/office/drawing/2014/main" id="{0D5B7934-982B-5911-D9CD-4F617A639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8304" y="3293533"/>
            <a:ext cx="668644" cy="658814"/>
          </a:xfrm>
          <a:prstGeom prst="rect">
            <a:avLst/>
          </a:prstGeom>
        </p:spPr>
      </p:pic>
      <p:pic>
        <p:nvPicPr>
          <p:cNvPr id="8" name="Picture 7">
            <a:extLst>
              <a:ext uri="{FF2B5EF4-FFF2-40B4-BE49-F238E27FC236}">
                <a16:creationId xmlns:a16="http://schemas.microsoft.com/office/drawing/2014/main" id="{C1460EAD-1531-11BA-FD6D-15EFF04425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8304" y="4036757"/>
            <a:ext cx="668644" cy="658814"/>
          </a:xfrm>
          <a:prstGeom prst="rect">
            <a:avLst/>
          </a:prstGeom>
        </p:spPr>
      </p:pic>
      <p:pic>
        <p:nvPicPr>
          <p:cNvPr id="10" name="Picture 9">
            <a:extLst>
              <a:ext uri="{FF2B5EF4-FFF2-40B4-BE49-F238E27FC236}">
                <a16:creationId xmlns:a16="http://schemas.microsoft.com/office/drawing/2014/main" id="{0942753A-AF6A-012F-EDFF-311E981360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8305" y="4779981"/>
            <a:ext cx="668644" cy="630220"/>
          </a:xfrm>
          <a:prstGeom prst="rect">
            <a:avLst/>
          </a:prstGeom>
        </p:spPr>
      </p:pic>
      <p:pic>
        <p:nvPicPr>
          <p:cNvPr id="12" name="Picture 11">
            <a:extLst>
              <a:ext uri="{FF2B5EF4-FFF2-40B4-BE49-F238E27FC236}">
                <a16:creationId xmlns:a16="http://schemas.microsoft.com/office/drawing/2014/main" id="{02157D30-CB70-F3E5-0EC4-D88142E3FA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8304" y="5494611"/>
            <a:ext cx="668644" cy="658814"/>
          </a:xfrm>
          <a:prstGeom prst="rect">
            <a:avLst/>
          </a:prstGeom>
        </p:spPr>
      </p:pic>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80326A-EEE1-A759-A2ED-D6E72D25F459}"/>
              </a:ext>
            </a:extLst>
          </p:cNvPr>
          <p:cNvSpPr txBox="1"/>
          <p:nvPr/>
        </p:nvSpPr>
        <p:spPr>
          <a:xfrm>
            <a:off x="1490133" y="0"/>
            <a:ext cx="8669867" cy="7571303"/>
          </a:xfrm>
          <a:prstGeom prst="rect">
            <a:avLst/>
          </a:prstGeom>
          <a:noFill/>
        </p:spPr>
        <p:txBody>
          <a:bodyPr wrap="square" rtlCol="0">
            <a:spAutoFit/>
          </a:bodyPr>
          <a:lstStyle/>
          <a:p>
            <a:r>
              <a:rPr lang="en-US" b="1" dirty="0"/>
              <a:t>Budget analysis:</a:t>
            </a:r>
          </a:p>
          <a:p>
            <a:r>
              <a:rPr lang="en-US" dirty="0"/>
              <a:t>Power Supply Components (in Taka): </a:t>
            </a:r>
          </a:p>
          <a:p>
            <a:pPr marL="342900" indent="-342900">
              <a:buAutoNum type="arabicPeriod"/>
            </a:pPr>
            <a:r>
              <a:rPr lang="en-US" dirty="0"/>
              <a:t>Transformer (0-30V, 5A): 3000 Tk </a:t>
            </a:r>
          </a:p>
          <a:p>
            <a:r>
              <a:rPr lang="en-US" dirty="0"/>
              <a:t>2. Bridge Rectifier: 100 Tk </a:t>
            </a:r>
          </a:p>
          <a:p>
            <a:r>
              <a:rPr lang="en-US" dirty="0"/>
              <a:t>3. Filter Capacitors (4700µF, 50V): 500 Tk </a:t>
            </a:r>
          </a:p>
          <a:p>
            <a:r>
              <a:rPr lang="en-US" dirty="0"/>
              <a:t>4. Voltage Regulator IC (LM317T or LM338T): 200 Tk </a:t>
            </a:r>
          </a:p>
          <a:p>
            <a:r>
              <a:rPr lang="en-US" dirty="0"/>
              <a:t>5. Resistors and Potentiometer: 300 Tk </a:t>
            </a:r>
          </a:p>
          <a:p>
            <a:r>
              <a:rPr lang="en-US" dirty="0"/>
              <a:t>6. Operational Amplifier (Op-Amp): 150 Tk 7.</a:t>
            </a:r>
          </a:p>
          <a:p>
            <a:r>
              <a:rPr lang="en-US" dirty="0"/>
              <a:t> Power Transistor: 100 Tk 8. Zener Diode: 50 Tk </a:t>
            </a:r>
          </a:p>
          <a:p>
            <a:r>
              <a:rPr lang="en-US" dirty="0"/>
              <a:t>9. Diodes: 50 Tk </a:t>
            </a:r>
          </a:p>
          <a:p>
            <a:r>
              <a:rPr lang="en-US" dirty="0"/>
              <a:t>11. Digital Voltmeter/Ammeter: 500 Tk</a:t>
            </a:r>
          </a:p>
          <a:p>
            <a:r>
              <a:rPr lang="en-US" dirty="0"/>
              <a:t> 12. Switches and Binding Posts: 200 Tk </a:t>
            </a:r>
          </a:p>
          <a:p>
            <a:r>
              <a:rPr lang="en-US" dirty="0"/>
              <a:t>16. Wiring and Connectors: 150 Tk </a:t>
            </a:r>
          </a:p>
          <a:p>
            <a:r>
              <a:rPr lang="en-US" dirty="0"/>
              <a:t>17. Circuit Board/Protoboard: 300 Tk</a:t>
            </a:r>
          </a:p>
          <a:p>
            <a:r>
              <a:rPr lang="en-US" dirty="0"/>
              <a:t> Total Cost of Power Supply Components: 3150Tk</a:t>
            </a:r>
          </a:p>
          <a:p>
            <a:r>
              <a:rPr lang="en-US" dirty="0"/>
              <a:t> Oscilloscope Components (in Taka): </a:t>
            </a:r>
          </a:p>
          <a:p>
            <a:pPr marL="342900" indent="-342900">
              <a:buAutoNum type="arabicPeriod"/>
            </a:pPr>
            <a:r>
              <a:rPr lang="en-US" dirty="0"/>
              <a:t>Resistors: 500 Tk</a:t>
            </a:r>
          </a:p>
          <a:p>
            <a:r>
              <a:rPr lang="en-US" dirty="0"/>
              <a:t> 2. IC STM32F103C8: 400 Tk </a:t>
            </a:r>
          </a:p>
          <a:p>
            <a:r>
              <a:rPr lang="en-US" dirty="0"/>
              <a:t>3. IC TL084: 200 Tk </a:t>
            </a:r>
          </a:p>
          <a:p>
            <a:r>
              <a:rPr lang="en-US" dirty="0"/>
              <a:t>4. IC LM1117-3.3: 100 Tk </a:t>
            </a:r>
          </a:p>
          <a:p>
            <a:r>
              <a:rPr lang="en-US" dirty="0"/>
              <a:t>5. Other Passive Components: 300 Tk </a:t>
            </a:r>
          </a:p>
          <a:p>
            <a:r>
              <a:rPr lang="en-US" dirty="0"/>
              <a:t>6. 2.4-inch Color TFT LCD: 1000 Tk </a:t>
            </a:r>
          </a:p>
          <a:p>
            <a:r>
              <a:rPr lang="en-US" dirty="0"/>
              <a:t>7. Enclosure: 500 Tk 8. Wiring and Connectors: 200 Tk </a:t>
            </a:r>
          </a:p>
          <a:p>
            <a:r>
              <a:rPr lang="en-US" dirty="0"/>
              <a:t>9. Circuit Board/Protoboard: 400 Tk T</a:t>
            </a:r>
          </a:p>
          <a:p>
            <a:r>
              <a:rPr lang="en-US" dirty="0"/>
              <a:t>Total Cost of Oscilloscope Components: 2100Tk</a:t>
            </a:r>
          </a:p>
          <a:p>
            <a:endParaRPr lang="en-US" dirty="0"/>
          </a:p>
          <a:p>
            <a:endParaRPr lang="en-US" dirty="0"/>
          </a:p>
        </p:txBody>
      </p:sp>
    </p:spTree>
    <p:extLst>
      <p:ext uri="{BB962C8B-B14F-4D97-AF65-F5344CB8AC3E}">
        <p14:creationId xmlns:p14="http://schemas.microsoft.com/office/powerpoint/2010/main" val="3826662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D5389C-4505-3802-A491-58426ED4F21D}"/>
              </a:ext>
            </a:extLst>
          </p:cNvPr>
          <p:cNvSpPr txBox="1"/>
          <p:nvPr/>
        </p:nvSpPr>
        <p:spPr>
          <a:xfrm>
            <a:off x="1413933" y="397933"/>
            <a:ext cx="8466667" cy="4893647"/>
          </a:xfrm>
          <a:prstGeom prst="rect">
            <a:avLst/>
          </a:prstGeom>
          <a:noFill/>
        </p:spPr>
        <p:txBody>
          <a:bodyPr wrap="square" rtlCol="0">
            <a:spAutoFit/>
          </a:bodyPr>
          <a:lstStyle/>
          <a:p>
            <a:r>
              <a:rPr lang="en-US" sz="2400" b="1" i="0" dirty="0">
                <a:effectLst/>
                <a:latin typeface="Söhne"/>
              </a:rPr>
              <a:t>Conclusion and Future Enhancements:</a:t>
            </a:r>
          </a:p>
          <a:p>
            <a:r>
              <a:rPr lang="en-US" sz="2400" dirty="0"/>
              <a:t>While our project has successfully constructed an oscilloscope and an AC/DC power supply with impressive specifications, there is still room for further improvement and expansion</a:t>
            </a:r>
          </a:p>
          <a:p>
            <a:r>
              <a:rPr lang="en-US" sz="2400" b="1" dirty="0">
                <a:latin typeface="Söhne"/>
              </a:rPr>
              <a:t>For PSU:</a:t>
            </a:r>
          </a:p>
          <a:p>
            <a:pPr marL="342900" indent="-342900">
              <a:buAutoNum type="arabicPeriod"/>
            </a:pPr>
            <a:r>
              <a:rPr lang="en-US" sz="2400" dirty="0"/>
              <a:t>Digital Interface</a:t>
            </a:r>
            <a:endParaRPr lang="en-US" sz="2400" b="1" dirty="0">
              <a:latin typeface="Söhne"/>
            </a:endParaRPr>
          </a:p>
          <a:p>
            <a:pPr marL="342900" indent="-342900">
              <a:buAutoNum type="arabicPeriod"/>
            </a:pPr>
            <a:r>
              <a:rPr lang="en-US" sz="2400" dirty="0"/>
              <a:t>2. Multiple Output Channels</a:t>
            </a:r>
            <a:endParaRPr lang="en-US" sz="2400" b="1" dirty="0">
              <a:latin typeface="Söhne"/>
            </a:endParaRPr>
          </a:p>
          <a:p>
            <a:r>
              <a:rPr lang="en-US" sz="2400" dirty="0"/>
              <a:t>3. Enhanced Safety Features</a:t>
            </a:r>
          </a:p>
          <a:p>
            <a:endParaRPr lang="en-US" sz="2400" b="1" dirty="0">
              <a:latin typeface="Söhne"/>
            </a:endParaRPr>
          </a:p>
          <a:p>
            <a:r>
              <a:rPr lang="en-US" sz="2400" b="1" dirty="0">
                <a:latin typeface="Söhne"/>
              </a:rPr>
              <a:t>For Oscilloscope:</a:t>
            </a:r>
          </a:p>
          <a:p>
            <a:pPr marL="342900" indent="-342900">
              <a:buAutoNum type="arabicPeriod"/>
            </a:pPr>
            <a:r>
              <a:rPr lang="en-US" sz="2400" dirty="0"/>
              <a:t>Multi-Channel Capability</a:t>
            </a:r>
            <a:endParaRPr lang="en-US" sz="2400" b="1" dirty="0">
              <a:latin typeface="Söhne"/>
            </a:endParaRPr>
          </a:p>
          <a:p>
            <a:pPr marL="342900" indent="-342900">
              <a:buAutoNum type="arabicPeriod"/>
            </a:pPr>
            <a:r>
              <a:rPr lang="en-US" sz="2400" dirty="0"/>
              <a:t>Higher Analog Bandwidth</a:t>
            </a:r>
            <a:endParaRPr lang="en-US" sz="2400" b="1" dirty="0">
              <a:latin typeface="Söhne"/>
            </a:endParaRPr>
          </a:p>
          <a:p>
            <a:pPr marL="342900" indent="-342900">
              <a:buAutoNum type="arabicPeriod"/>
            </a:pPr>
            <a:r>
              <a:rPr lang="en-US" sz="2400" dirty="0"/>
              <a:t>Advanced Triggering Options</a:t>
            </a:r>
            <a:endParaRPr lang="en-US" b="1" dirty="0">
              <a:latin typeface="Söhne"/>
            </a:endParaRPr>
          </a:p>
        </p:txBody>
      </p:sp>
    </p:spTree>
    <p:extLst>
      <p:ext uri="{BB962C8B-B14F-4D97-AF65-F5344CB8AC3E}">
        <p14:creationId xmlns:p14="http://schemas.microsoft.com/office/powerpoint/2010/main" val="2273705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1AD81-3AC2-AC8F-FB50-594780AC9E78}"/>
              </a:ext>
            </a:extLst>
          </p:cNvPr>
          <p:cNvSpPr>
            <a:spLocks noGrp="1"/>
          </p:cNvSpPr>
          <p:nvPr>
            <p:ph type="title"/>
          </p:nvPr>
        </p:nvSpPr>
        <p:spPr>
          <a:xfrm>
            <a:off x="1463146" y="737050"/>
            <a:ext cx="9905998" cy="3530149"/>
          </a:xfrm>
        </p:spPr>
        <p:txBody>
          <a:bodyPr>
            <a:normAutofit fontScale="90000"/>
          </a:bodyPr>
          <a:lstStyle/>
          <a:p>
            <a:r>
              <a:rPr lang="en-US" sz="14900" dirty="0"/>
              <a:t>                             Thank you</a:t>
            </a:r>
          </a:p>
        </p:txBody>
      </p:sp>
    </p:spTree>
    <p:extLst>
      <p:ext uri="{BB962C8B-B14F-4D97-AF65-F5344CB8AC3E}">
        <p14:creationId xmlns:p14="http://schemas.microsoft.com/office/powerpoint/2010/main" val="3378486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898B6-C008-4F79-B86D-D151B276D5F1}"/>
              </a:ext>
            </a:extLst>
          </p:cNvPr>
          <p:cNvSpPr>
            <a:spLocks noGrp="1"/>
          </p:cNvSpPr>
          <p:nvPr>
            <p:ph type="title"/>
          </p:nvPr>
        </p:nvSpPr>
        <p:spPr>
          <a:xfrm>
            <a:off x="725939" y="307229"/>
            <a:ext cx="9906000" cy="1477961"/>
          </a:xfrm>
        </p:spPr>
        <p:txBody>
          <a:bodyPr/>
          <a:lstStyle/>
          <a:p>
            <a:r>
              <a:rPr lang="en-US" b="1" i="0" dirty="0">
                <a:effectLst/>
                <a:latin typeface="Söhne"/>
              </a:rPr>
              <a:t>Introduction</a:t>
            </a:r>
            <a:endParaRPr lang="en-US" dirty="0">
              <a:latin typeface="Tempus Sans ITC" panose="04020404030D07020202" pitchFamily="82" charset="0"/>
            </a:endParaRPr>
          </a:p>
        </p:txBody>
      </p:sp>
      <p:sp>
        <p:nvSpPr>
          <p:cNvPr id="3" name="Text Placeholder 2">
            <a:extLst>
              <a:ext uri="{FF2B5EF4-FFF2-40B4-BE49-F238E27FC236}">
                <a16:creationId xmlns:a16="http://schemas.microsoft.com/office/drawing/2014/main" id="{63355171-CBAC-4602-A1DF-5AD5E79E3FE1}"/>
              </a:ext>
            </a:extLst>
          </p:cNvPr>
          <p:cNvSpPr>
            <a:spLocks noGrp="1"/>
          </p:cNvSpPr>
          <p:nvPr>
            <p:ph type="body" idx="1"/>
          </p:nvPr>
        </p:nvSpPr>
        <p:spPr>
          <a:xfrm>
            <a:off x="725939" y="1297372"/>
            <a:ext cx="8543472" cy="1354665"/>
          </a:xfrm>
        </p:spPr>
        <p:txBody>
          <a:bodyPr>
            <a:normAutofit lnSpcReduction="10000"/>
          </a:bodyPr>
          <a:lstStyle/>
          <a:p>
            <a:r>
              <a:rPr lang="en-US" dirty="0"/>
              <a:t>This report delves into the meticulous creation of two pivotal tools for electronics enthusiasts and professionals alike: an adjustable DC regulated power supply and a high-performance oscilloscope</a:t>
            </a:r>
            <a:endParaRPr lang="en-US" b="1" dirty="0">
              <a:solidFill>
                <a:schemeClr val="tx1"/>
              </a:solidFill>
              <a:latin typeface="Tempus Sans ITC" panose="04020404030D07020202" pitchFamily="82" charset="0"/>
            </a:endParaRPr>
          </a:p>
        </p:txBody>
      </p:sp>
      <p:sp>
        <p:nvSpPr>
          <p:cNvPr id="6" name="TextBox 5">
            <a:extLst>
              <a:ext uri="{FF2B5EF4-FFF2-40B4-BE49-F238E27FC236}">
                <a16:creationId xmlns:a16="http://schemas.microsoft.com/office/drawing/2014/main" id="{2800EF11-C537-00D3-CF23-FAC5F71D618E}"/>
              </a:ext>
            </a:extLst>
          </p:cNvPr>
          <p:cNvSpPr txBox="1"/>
          <p:nvPr/>
        </p:nvSpPr>
        <p:spPr>
          <a:xfrm>
            <a:off x="684703" y="2764487"/>
            <a:ext cx="8051800" cy="2677656"/>
          </a:xfrm>
          <a:prstGeom prst="rect">
            <a:avLst/>
          </a:prstGeom>
          <a:noFill/>
        </p:spPr>
        <p:txBody>
          <a:bodyPr wrap="square" rtlCol="0">
            <a:spAutoFit/>
          </a:bodyPr>
          <a:lstStyle/>
          <a:p>
            <a:r>
              <a:rPr lang="en-US" sz="2400" dirty="0"/>
              <a:t>The DC power supply, with its variable output voltage range of 0-30V and adaptable current limits from 2mA to 3A, is a versatile laboratory instrument.</a:t>
            </a:r>
          </a:p>
          <a:p>
            <a:endParaRPr lang="en-US" sz="2400" dirty="0"/>
          </a:p>
          <a:p>
            <a:r>
              <a:rPr lang="en-US" sz="2400" dirty="0"/>
              <a:t>On the other hand, the oscilloscope, with its impressive analog bandwidth, sensitivity, and resolution, serves as an indispensable instrument for signal analysis. </a:t>
            </a:r>
          </a:p>
        </p:txBody>
      </p:sp>
      <p:pic>
        <p:nvPicPr>
          <p:cNvPr id="10" name="Picture 9">
            <a:extLst>
              <a:ext uri="{FF2B5EF4-FFF2-40B4-BE49-F238E27FC236}">
                <a16:creationId xmlns:a16="http://schemas.microsoft.com/office/drawing/2014/main" id="{7B7212A0-EB6F-F8A2-8D6E-8B2689C00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0600" y="2498396"/>
            <a:ext cx="3581400" cy="3242209"/>
          </a:xfrm>
          <a:prstGeom prst="rect">
            <a:avLst/>
          </a:prstGeom>
        </p:spPr>
      </p:pic>
    </p:spTree>
    <p:extLst>
      <p:ext uri="{BB962C8B-B14F-4D97-AF65-F5344CB8AC3E}">
        <p14:creationId xmlns:p14="http://schemas.microsoft.com/office/powerpoint/2010/main" val="4253890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639F548-7147-49D5-B1A3-7F906DD390B1}"/>
              </a:ext>
            </a:extLst>
          </p:cNvPr>
          <p:cNvSpPr>
            <a:spLocks noGrp="1"/>
          </p:cNvSpPr>
          <p:nvPr>
            <p:ph type="title"/>
          </p:nvPr>
        </p:nvSpPr>
        <p:spPr>
          <a:xfrm>
            <a:off x="1025504" y="110940"/>
            <a:ext cx="10353762" cy="786714"/>
          </a:xfrm>
        </p:spPr>
        <p:txBody>
          <a:bodyPr>
            <a:normAutofit fontScale="90000"/>
          </a:bodyPr>
          <a:lstStyle/>
          <a:p>
            <a:r>
              <a:rPr lang="en-US" sz="2800" b="1" dirty="0"/>
              <a:t>Circuit Diagram  for</a:t>
            </a:r>
            <a:br>
              <a:rPr lang="en-US" sz="2800" dirty="0"/>
            </a:br>
            <a:r>
              <a:rPr lang="en-US" sz="2800" b="1" i="0" dirty="0">
                <a:effectLst/>
                <a:latin typeface="Söhne"/>
              </a:rPr>
              <a:t>Adjustable DC Power Supply Design</a:t>
            </a:r>
            <a:endParaRPr lang="en-US" sz="4400" b="1" dirty="0">
              <a:latin typeface="Tempus Sans ITC" panose="04020404030D07020202" pitchFamily="82" charset="0"/>
            </a:endParaRPr>
          </a:p>
        </p:txBody>
      </p:sp>
      <p:sp>
        <p:nvSpPr>
          <p:cNvPr id="8" name="Content Placeholder 7">
            <a:extLst>
              <a:ext uri="{FF2B5EF4-FFF2-40B4-BE49-F238E27FC236}">
                <a16:creationId xmlns:a16="http://schemas.microsoft.com/office/drawing/2014/main" id="{6E3CE32E-E6DB-4F4C-8833-007139A69C2A}"/>
              </a:ext>
            </a:extLst>
          </p:cNvPr>
          <p:cNvSpPr>
            <a:spLocks noGrp="1"/>
          </p:cNvSpPr>
          <p:nvPr>
            <p:ph idx="1"/>
          </p:nvPr>
        </p:nvSpPr>
        <p:spPr>
          <a:xfrm>
            <a:off x="7501400" y="1053572"/>
            <a:ext cx="4901468" cy="5465764"/>
          </a:xfrm>
        </p:spPr>
        <p:txBody>
          <a:bodyPr>
            <a:normAutofit fontScale="92500"/>
          </a:bodyPr>
          <a:lstStyle/>
          <a:p>
            <a:r>
              <a:rPr lang="en-US" b="1" i="0" dirty="0">
                <a:effectLst/>
                <a:latin typeface="Söhne"/>
              </a:rPr>
              <a:t>Input Power Source</a:t>
            </a:r>
            <a:r>
              <a:rPr lang="en-US" b="0" i="0" dirty="0">
                <a:solidFill>
                  <a:srgbClr val="374151"/>
                </a:solidFill>
                <a:effectLst/>
                <a:latin typeface="Söhne"/>
              </a:rPr>
              <a:t>: </a:t>
            </a:r>
            <a:r>
              <a:rPr lang="en-US" b="0" i="0" dirty="0">
                <a:solidFill>
                  <a:schemeClr val="tx1"/>
                </a:solidFill>
                <a:effectLst/>
                <a:latin typeface="Söhne"/>
              </a:rPr>
              <a:t>This needs an external power source to operate, usually in the form of an AC-to-AC transformer or function generator.</a:t>
            </a:r>
          </a:p>
          <a:p>
            <a:r>
              <a:rPr lang="en-US" b="1" i="0" dirty="0">
                <a:effectLst/>
                <a:latin typeface="Söhne"/>
              </a:rPr>
              <a:t>Voltage Regulation: It</a:t>
            </a:r>
            <a:r>
              <a:rPr lang="en-US" b="0" i="0" dirty="0">
                <a:solidFill>
                  <a:schemeClr val="tx1"/>
                </a:solidFill>
                <a:effectLst/>
                <a:latin typeface="Söhne"/>
              </a:rPr>
              <a:t> typically utilizes a combination of components like voltage regulators (such as D822), operational amplifiers, and feedback loops to maintain a stable and adjustable output voltage. You can use a potentiometer or digital controls to set the desired voltage within the 0-30V range.</a:t>
            </a:r>
            <a:endParaRPr lang="en-US" dirty="0">
              <a:solidFill>
                <a:schemeClr val="tx1"/>
              </a:solidFill>
            </a:endParaRPr>
          </a:p>
        </p:txBody>
      </p:sp>
      <p:sp>
        <p:nvSpPr>
          <p:cNvPr id="9" name="Text Placeholder 8">
            <a:extLst>
              <a:ext uri="{FF2B5EF4-FFF2-40B4-BE49-F238E27FC236}">
                <a16:creationId xmlns:a16="http://schemas.microsoft.com/office/drawing/2014/main" id="{956CDF2A-9BCD-4B4C-8113-A293783527C2}"/>
              </a:ext>
            </a:extLst>
          </p:cNvPr>
          <p:cNvSpPr>
            <a:spLocks noGrp="1"/>
          </p:cNvSpPr>
          <p:nvPr>
            <p:ph type="body" sz="half" idx="2"/>
          </p:nvPr>
        </p:nvSpPr>
        <p:spPr>
          <a:xfrm>
            <a:off x="812734" y="672572"/>
            <a:ext cx="4538199" cy="5638800"/>
          </a:xfrm>
        </p:spPr>
        <p:txBody>
          <a:bodyPr>
            <a:normAutofit/>
          </a:bodyPr>
          <a:lstStyle/>
          <a:p>
            <a:r>
              <a:rPr lang="en-US" sz="2400" b="1" dirty="0"/>
              <a:t>   has been shown below: </a:t>
            </a:r>
          </a:p>
        </p:txBody>
      </p:sp>
      <p:pic>
        <p:nvPicPr>
          <p:cNvPr id="4" name="Picture 3">
            <a:extLst>
              <a:ext uri="{FF2B5EF4-FFF2-40B4-BE49-F238E27FC236}">
                <a16:creationId xmlns:a16="http://schemas.microsoft.com/office/drawing/2014/main" id="{8512BC6D-A088-CCC2-6669-659C26175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734" y="1810810"/>
            <a:ext cx="6883466" cy="3951287"/>
          </a:xfrm>
          <a:prstGeom prst="rect">
            <a:avLst/>
          </a:prstGeom>
        </p:spPr>
      </p:pic>
    </p:spTree>
    <p:extLst>
      <p:ext uri="{BB962C8B-B14F-4D97-AF65-F5344CB8AC3E}">
        <p14:creationId xmlns:p14="http://schemas.microsoft.com/office/powerpoint/2010/main" val="1832729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6DCBD33-6483-7FCF-14EB-13D28AF2DCCB}"/>
              </a:ext>
            </a:extLst>
          </p:cNvPr>
          <p:cNvSpPr>
            <a:spLocks noGrp="1"/>
          </p:cNvSpPr>
          <p:nvPr>
            <p:ph idx="1"/>
          </p:nvPr>
        </p:nvSpPr>
        <p:spPr>
          <a:xfrm>
            <a:off x="1278467" y="609600"/>
            <a:ext cx="9989090" cy="931333"/>
          </a:xfrm>
        </p:spPr>
        <p:txBody>
          <a:bodyPr>
            <a:normAutofit/>
          </a:bodyPr>
          <a:lstStyle/>
          <a:p>
            <a:pPr marL="0" indent="0">
              <a:buNone/>
            </a:pPr>
            <a:r>
              <a:rPr lang="en-US" dirty="0"/>
              <a:t>The circuit diagram for the Oscilloscope is shown below:</a:t>
            </a:r>
          </a:p>
          <a:p>
            <a:pPr marL="0" indent="0">
              <a:buNone/>
            </a:pPr>
            <a:endParaRPr lang="en-US" dirty="0">
              <a:solidFill>
                <a:schemeClr val="tx1"/>
              </a:solidFill>
            </a:endParaRPr>
          </a:p>
        </p:txBody>
      </p:sp>
      <p:pic>
        <p:nvPicPr>
          <p:cNvPr id="9" name="Picture 8">
            <a:extLst>
              <a:ext uri="{FF2B5EF4-FFF2-40B4-BE49-F238E27FC236}">
                <a16:creationId xmlns:a16="http://schemas.microsoft.com/office/drawing/2014/main" id="{0885917E-59D0-B929-3945-C0F09C582F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467" y="1075266"/>
            <a:ext cx="8020344" cy="5545667"/>
          </a:xfrm>
          <a:prstGeom prst="rect">
            <a:avLst/>
          </a:prstGeom>
        </p:spPr>
      </p:pic>
    </p:spTree>
    <p:extLst>
      <p:ext uri="{BB962C8B-B14F-4D97-AF65-F5344CB8AC3E}">
        <p14:creationId xmlns:p14="http://schemas.microsoft.com/office/powerpoint/2010/main" val="3233398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953B9C5-BC82-3649-8EA9-F189CDBDE3D2}"/>
              </a:ext>
            </a:extLst>
          </p:cNvPr>
          <p:cNvSpPr>
            <a:spLocks noGrp="1"/>
          </p:cNvSpPr>
          <p:nvPr>
            <p:ph idx="1"/>
          </p:nvPr>
        </p:nvSpPr>
        <p:spPr>
          <a:xfrm>
            <a:off x="1156496" y="84666"/>
            <a:ext cx="9879009" cy="1371602"/>
          </a:xfrm>
        </p:spPr>
        <p:txBody>
          <a:bodyPr/>
          <a:lstStyle/>
          <a:p>
            <a:pPr marL="0" indent="0">
              <a:buNone/>
            </a:pPr>
            <a:r>
              <a:rPr lang="en-US" sz="2000" dirty="0"/>
              <a:t>Component Selection: </a:t>
            </a:r>
          </a:p>
          <a:p>
            <a:pPr marL="0" indent="0">
              <a:buNone/>
            </a:pPr>
            <a:endParaRPr lang="en-US" sz="2000" dirty="0"/>
          </a:p>
          <a:p>
            <a:pPr marL="0" indent="0">
              <a:buNone/>
            </a:pPr>
            <a:endParaRPr lang="en-US" dirty="0"/>
          </a:p>
        </p:txBody>
      </p:sp>
      <p:sp>
        <p:nvSpPr>
          <p:cNvPr id="6" name="TextBox 5">
            <a:extLst>
              <a:ext uri="{FF2B5EF4-FFF2-40B4-BE49-F238E27FC236}">
                <a16:creationId xmlns:a16="http://schemas.microsoft.com/office/drawing/2014/main" id="{6095067D-DE4F-FCC5-70FA-A2B2AE2F3F03}"/>
              </a:ext>
            </a:extLst>
          </p:cNvPr>
          <p:cNvSpPr txBox="1"/>
          <p:nvPr/>
        </p:nvSpPr>
        <p:spPr>
          <a:xfrm>
            <a:off x="1156495" y="406401"/>
            <a:ext cx="7767372" cy="5693866"/>
          </a:xfrm>
          <a:prstGeom prst="rect">
            <a:avLst/>
          </a:prstGeom>
          <a:noFill/>
        </p:spPr>
        <p:txBody>
          <a:bodyPr wrap="square" rtlCol="0">
            <a:spAutoFit/>
          </a:bodyPr>
          <a:lstStyle/>
          <a:p>
            <a:r>
              <a:rPr lang="en-US" sz="2000" dirty="0"/>
              <a:t>For the PSU the following types of components were used</a:t>
            </a:r>
          </a:p>
          <a:p>
            <a:r>
              <a:rPr lang="en-US" sz="2000" dirty="0"/>
              <a:t>Bridge Rectifier diode(4): 1N5408</a:t>
            </a:r>
          </a:p>
          <a:p>
            <a:endParaRPr lang="en-US" sz="2000" dirty="0"/>
          </a:p>
          <a:p>
            <a:r>
              <a:rPr lang="en-US" sz="2000" dirty="0"/>
              <a:t>Filter Capacitors: Electrolytic capacitor (47uF *2 and 10nF)</a:t>
            </a:r>
          </a:p>
          <a:p>
            <a:r>
              <a:rPr lang="en-US" sz="2000" dirty="0"/>
              <a:t>Voltage Regulator IC: D822 NPN transistor regulator. </a:t>
            </a:r>
          </a:p>
          <a:p>
            <a:r>
              <a:rPr lang="en-US" sz="2000" dirty="0"/>
              <a:t>Resistors: Various resistors.(220,10k,47k,58k,etc) </a:t>
            </a:r>
          </a:p>
          <a:p>
            <a:r>
              <a:rPr lang="en-US" sz="2000" dirty="0"/>
              <a:t>Potentiometer: A potentiometer (e.g., 10k</a:t>
            </a:r>
            <a:r>
              <a:rPr lang="el-GR" sz="2000" dirty="0"/>
              <a:t>Ω)</a:t>
            </a:r>
            <a:r>
              <a:rPr lang="en-US" sz="2000" dirty="0"/>
              <a:t>*2</a:t>
            </a:r>
            <a:r>
              <a:rPr lang="el-GR" sz="2000" dirty="0"/>
              <a:t> </a:t>
            </a:r>
            <a:endParaRPr lang="en-US" sz="2000" dirty="0"/>
          </a:p>
          <a:p>
            <a:r>
              <a:rPr lang="en-US" sz="2000" dirty="0"/>
              <a:t>Operational Amplifier (Op-Amp): TL081*3</a:t>
            </a:r>
          </a:p>
          <a:p>
            <a:r>
              <a:rPr lang="en-US" sz="2000" dirty="0"/>
              <a:t>Power Transistor: A power transistor (e.g.,9014,9015) </a:t>
            </a:r>
          </a:p>
          <a:p>
            <a:r>
              <a:rPr lang="en-US" sz="2000" dirty="0"/>
              <a:t>Zener Diode: 4148*3, 4004</a:t>
            </a:r>
          </a:p>
          <a:p>
            <a:r>
              <a:rPr lang="en-US" sz="2000" dirty="0"/>
              <a:t>Heat Sinks</a:t>
            </a:r>
          </a:p>
          <a:p>
            <a:r>
              <a:rPr lang="en-US" sz="2000" dirty="0"/>
              <a:t>Binding Posts</a:t>
            </a:r>
          </a:p>
          <a:p>
            <a:r>
              <a:rPr lang="en-US" sz="2000" dirty="0"/>
              <a:t>Holder</a:t>
            </a:r>
          </a:p>
          <a:p>
            <a:r>
              <a:rPr lang="en-US" sz="2000" dirty="0"/>
              <a:t>Enclosure: </a:t>
            </a:r>
          </a:p>
          <a:p>
            <a:r>
              <a:rPr lang="en-US" sz="2000" dirty="0"/>
              <a:t>Wiring and Connectors</a:t>
            </a:r>
          </a:p>
          <a:p>
            <a:r>
              <a:rPr lang="en-US" sz="2000" dirty="0"/>
              <a:t>soldering equipment</a:t>
            </a:r>
          </a:p>
          <a:p>
            <a:r>
              <a:rPr lang="en-US" sz="2000" dirty="0"/>
              <a:t>Circuit Board/Protoboard</a:t>
            </a:r>
          </a:p>
          <a:p>
            <a:endParaRPr lang="en-US" sz="2400" dirty="0"/>
          </a:p>
        </p:txBody>
      </p:sp>
      <p:pic>
        <p:nvPicPr>
          <p:cNvPr id="8" name="Picture 7">
            <a:extLst>
              <a:ext uri="{FF2B5EF4-FFF2-40B4-BE49-F238E27FC236}">
                <a16:creationId xmlns:a16="http://schemas.microsoft.com/office/drawing/2014/main" id="{C1391E9D-D33B-58B6-7C2B-FD086A8DB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858" y="2023533"/>
            <a:ext cx="5247209" cy="3132667"/>
          </a:xfrm>
          <a:prstGeom prst="rect">
            <a:avLst/>
          </a:prstGeom>
        </p:spPr>
      </p:pic>
    </p:spTree>
    <p:extLst>
      <p:ext uri="{BB962C8B-B14F-4D97-AF65-F5344CB8AC3E}">
        <p14:creationId xmlns:p14="http://schemas.microsoft.com/office/powerpoint/2010/main" val="900928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E141E66E-2E9D-6D4D-51F1-F928F783F08A}"/>
              </a:ext>
            </a:extLst>
          </p:cNvPr>
          <p:cNvSpPr>
            <a:spLocks noGrp="1"/>
          </p:cNvSpPr>
          <p:nvPr>
            <p:ph idx="1"/>
          </p:nvPr>
        </p:nvSpPr>
        <p:spPr>
          <a:xfrm>
            <a:off x="1287463" y="126999"/>
            <a:ext cx="6679670" cy="6519333"/>
          </a:xfrm>
        </p:spPr>
        <p:txBody>
          <a:bodyPr>
            <a:normAutofit fontScale="40000" lnSpcReduction="20000"/>
          </a:bodyPr>
          <a:lstStyle/>
          <a:p>
            <a:pPr marL="0" indent="0">
              <a:buNone/>
            </a:pPr>
            <a:r>
              <a:rPr lang="en-US" sz="3400" dirty="0"/>
              <a:t>For the oscilloscope the following components are needed </a:t>
            </a:r>
          </a:p>
          <a:p>
            <a:r>
              <a:rPr lang="en-US" sz="3400" dirty="0"/>
              <a:t>Resistors: 100K</a:t>
            </a:r>
            <a:r>
              <a:rPr lang="el-GR" sz="3400" dirty="0"/>
              <a:t>Ω 1.8</a:t>
            </a:r>
            <a:r>
              <a:rPr lang="en-US" sz="3400" dirty="0"/>
              <a:t>M</a:t>
            </a:r>
            <a:r>
              <a:rPr lang="el-GR" sz="3400" dirty="0"/>
              <a:t>Ω 200</a:t>
            </a:r>
            <a:r>
              <a:rPr lang="en-US" sz="3400" dirty="0"/>
              <a:t>K </a:t>
            </a:r>
            <a:r>
              <a:rPr lang="el-GR" sz="3400" dirty="0"/>
              <a:t>Ω 2</a:t>
            </a:r>
            <a:r>
              <a:rPr lang="en-US" sz="3400" dirty="0"/>
              <a:t>M</a:t>
            </a:r>
            <a:r>
              <a:rPr lang="el-GR" sz="3400" dirty="0"/>
              <a:t>Ω 20</a:t>
            </a:r>
            <a:r>
              <a:rPr lang="en-US" sz="3400" dirty="0"/>
              <a:t>K </a:t>
            </a:r>
            <a:r>
              <a:rPr lang="el-GR" sz="3400" dirty="0"/>
              <a:t>Ω 300Ω 180Ω 120Ω 1</a:t>
            </a:r>
            <a:r>
              <a:rPr lang="en-US" sz="3400" dirty="0"/>
              <a:t>K</a:t>
            </a:r>
            <a:r>
              <a:rPr lang="el-GR" sz="3400" dirty="0"/>
              <a:t>Ω </a:t>
            </a:r>
            <a:r>
              <a:rPr lang="en-US" sz="3400" dirty="0"/>
              <a:t>R10 : 3K</a:t>
            </a:r>
            <a:r>
              <a:rPr lang="el-GR" sz="3400" dirty="0"/>
              <a:t>Ω </a:t>
            </a:r>
            <a:r>
              <a:rPr lang="en-US" sz="3400" dirty="0"/>
              <a:t>R38 : 1.5K </a:t>
            </a:r>
            <a:r>
              <a:rPr lang="el-GR" sz="3400" dirty="0"/>
              <a:t>Ω 470 Ω 10</a:t>
            </a:r>
            <a:r>
              <a:rPr lang="en-US" sz="3400" dirty="0"/>
              <a:t>K </a:t>
            </a:r>
            <a:r>
              <a:rPr lang="el-GR" sz="3400" dirty="0"/>
              <a:t>Ω </a:t>
            </a:r>
            <a:endParaRPr lang="en-US" sz="3400" dirty="0"/>
          </a:p>
          <a:p>
            <a:r>
              <a:rPr lang="en-US" sz="3400" dirty="0"/>
              <a:t>HF-Chokes: 100 H . </a:t>
            </a:r>
          </a:p>
          <a:p>
            <a:r>
              <a:rPr lang="en-US" sz="3400" dirty="0"/>
              <a:t>Diodes 1N5819 3. Diodes: 1N4004 (or 1N4007)</a:t>
            </a:r>
          </a:p>
          <a:p>
            <a:r>
              <a:rPr lang="en-US" sz="3400" dirty="0"/>
              <a:t> Crystal 8MHz </a:t>
            </a:r>
          </a:p>
          <a:p>
            <a:r>
              <a:rPr lang="en-US" sz="3400" dirty="0"/>
              <a:t>USB Socket USB mini – B </a:t>
            </a:r>
          </a:p>
          <a:p>
            <a:r>
              <a:rPr lang="en-US" sz="3400" dirty="0"/>
              <a:t>Tact Switches SW4, SW5, SW6, SW7, SW </a:t>
            </a:r>
          </a:p>
          <a:p>
            <a:r>
              <a:rPr lang="en-US" sz="3400" dirty="0"/>
              <a:t>Ceramic Capacitors 1pF 120pF 22 pF </a:t>
            </a:r>
          </a:p>
          <a:p>
            <a:r>
              <a:rPr lang="en-US" sz="3400" dirty="0"/>
              <a:t>LED: </a:t>
            </a:r>
          </a:p>
          <a:p>
            <a:r>
              <a:rPr lang="en-US" sz="3400" dirty="0"/>
              <a:t>green Pin header </a:t>
            </a:r>
          </a:p>
          <a:p>
            <a:r>
              <a:rPr lang="en-US" sz="3400" dirty="0"/>
              <a:t>Transistors 9014 </a:t>
            </a:r>
          </a:p>
          <a:p>
            <a:r>
              <a:rPr lang="en-US" sz="3400" dirty="0"/>
              <a:t>Regulators 79L05 78L05 </a:t>
            </a:r>
          </a:p>
          <a:p>
            <a:r>
              <a:rPr lang="en-US" sz="3400" dirty="0"/>
              <a:t>Capacitor trimmers 5 - 30pF </a:t>
            </a:r>
          </a:p>
          <a:p>
            <a:r>
              <a:rPr lang="en-US" sz="3400" dirty="0"/>
              <a:t>Power inductor 1mH/0.5A </a:t>
            </a:r>
          </a:p>
          <a:p>
            <a:r>
              <a:rPr lang="en-US" sz="3400" dirty="0"/>
              <a:t>Electrolytic capacitors 100</a:t>
            </a:r>
            <a:r>
              <a:rPr lang="el-GR" sz="3400" dirty="0"/>
              <a:t>μ </a:t>
            </a:r>
            <a:r>
              <a:rPr lang="en-US" sz="3400" dirty="0"/>
              <a:t>F/16V </a:t>
            </a:r>
          </a:p>
          <a:p>
            <a:r>
              <a:rPr lang="en-US" sz="3400" dirty="0"/>
              <a:t>Power connector DC005 </a:t>
            </a:r>
          </a:p>
          <a:p>
            <a:r>
              <a:rPr lang="en-US" sz="3400" dirty="0"/>
              <a:t>Pin-header (male) 1 X 3 pin: 1 X 4 pin Pin-header (female) 1 X 2 pin, X 2 0 pin Slide switches 2P3T </a:t>
            </a:r>
          </a:p>
          <a:p>
            <a:r>
              <a:rPr lang="en-US" sz="3400" dirty="0"/>
              <a:t>BNC connector BNC </a:t>
            </a:r>
            <a:endParaRPr lang="en-US" dirty="0"/>
          </a:p>
        </p:txBody>
      </p:sp>
      <p:pic>
        <p:nvPicPr>
          <p:cNvPr id="12" name="Picture 11">
            <a:extLst>
              <a:ext uri="{FF2B5EF4-FFF2-40B4-BE49-F238E27FC236}">
                <a16:creationId xmlns:a16="http://schemas.microsoft.com/office/drawing/2014/main" id="{DF70B240-1211-F065-BD23-A9994387E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9595" y="778058"/>
            <a:ext cx="5153744" cy="4963218"/>
          </a:xfrm>
          <a:prstGeom prst="rect">
            <a:avLst/>
          </a:prstGeom>
        </p:spPr>
      </p:pic>
    </p:spTree>
    <p:extLst>
      <p:ext uri="{BB962C8B-B14F-4D97-AF65-F5344CB8AC3E}">
        <p14:creationId xmlns:p14="http://schemas.microsoft.com/office/powerpoint/2010/main" val="2063242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4E9C0CF-2657-35EB-3142-FA43DF6045A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8344" y="2179638"/>
            <a:ext cx="3784600" cy="4373562"/>
          </a:xfrm>
        </p:spPr>
      </p:pic>
      <p:sp>
        <p:nvSpPr>
          <p:cNvPr id="9" name="Text Placeholder 8">
            <a:extLst>
              <a:ext uri="{FF2B5EF4-FFF2-40B4-BE49-F238E27FC236}">
                <a16:creationId xmlns:a16="http://schemas.microsoft.com/office/drawing/2014/main" id="{EC17D17F-6B60-490A-9C4E-BFC7954CFA8D}"/>
              </a:ext>
            </a:extLst>
          </p:cNvPr>
          <p:cNvSpPr>
            <a:spLocks noGrp="1"/>
          </p:cNvSpPr>
          <p:nvPr>
            <p:ph type="body" sz="half" idx="2"/>
          </p:nvPr>
        </p:nvSpPr>
        <p:spPr>
          <a:xfrm>
            <a:off x="1449311" y="175683"/>
            <a:ext cx="8803822" cy="3016250"/>
          </a:xfrm>
        </p:spPr>
        <p:txBody>
          <a:bodyPr>
            <a:normAutofit/>
          </a:bodyPr>
          <a:lstStyle/>
          <a:p>
            <a:r>
              <a:rPr lang="en-US" sz="2000" b="1" i="0" dirty="0">
                <a:effectLst/>
                <a:latin typeface="Söhne"/>
              </a:rPr>
              <a:t>Implementation</a:t>
            </a:r>
          </a:p>
          <a:p>
            <a:r>
              <a:rPr lang="en-US" sz="2000" b="1" dirty="0">
                <a:latin typeface="Söhne"/>
              </a:rPr>
              <a:t>We first drew the schematics on proteus. Then we did the </a:t>
            </a:r>
            <a:r>
              <a:rPr lang="en-US" sz="2000" b="1" dirty="0" err="1">
                <a:latin typeface="Söhne"/>
              </a:rPr>
              <a:t>pcb</a:t>
            </a:r>
            <a:r>
              <a:rPr lang="en-US" sz="2000" b="1" dirty="0">
                <a:latin typeface="Söhne"/>
              </a:rPr>
              <a:t> design , with help of professionals we printed the </a:t>
            </a:r>
            <a:r>
              <a:rPr lang="en-US" sz="2000" b="1" dirty="0" err="1">
                <a:latin typeface="Söhne"/>
              </a:rPr>
              <a:t>pcb</a:t>
            </a:r>
            <a:r>
              <a:rPr lang="en-US" sz="2000" b="1" dirty="0">
                <a:latin typeface="Söhne"/>
              </a:rPr>
              <a:t> board. We bought the necessary components listed above. We soldered the components accordingly. We did this for both the circuits. In the end we had to go through trial and errors in the lab.</a:t>
            </a:r>
            <a:endParaRPr lang="en-US" sz="1800" dirty="0">
              <a:latin typeface="Tempus Sans ITC" panose="04020404030D07020202" pitchFamily="82" charset="0"/>
            </a:endParaRPr>
          </a:p>
        </p:txBody>
      </p:sp>
      <p:pic>
        <p:nvPicPr>
          <p:cNvPr id="6" name="Picture 5">
            <a:extLst>
              <a:ext uri="{FF2B5EF4-FFF2-40B4-BE49-F238E27FC236}">
                <a16:creationId xmlns:a16="http://schemas.microsoft.com/office/drawing/2014/main" id="{2AC51295-3B84-CA86-7EC4-0531644C73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0012" y="2179638"/>
            <a:ext cx="3784600" cy="4373562"/>
          </a:xfrm>
          <a:prstGeom prst="rect">
            <a:avLst/>
          </a:prstGeom>
        </p:spPr>
      </p:pic>
      <p:pic>
        <p:nvPicPr>
          <p:cNvPr id="8" name="Picture 7">
            <a:extLst>
              <a:ext uri="{FF2B5EF4-FFF2-40B4-BE49-F238E27FC236}">
                <a16:creationId xmlns:a16="http://schemas.microsoft.com/office/drawing/2014/main" id="{E9D93F8B-3175-A821-30CD-2D6226C0F7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5569" y="2179638"/>
            <a:ext cx="3554488" cy="4373562"/>
          </a:xfrm>
          <a:prstGeom prst="rect">
            <a:avLst/>
          </a:prstGeom>
        </p:spPr>
      </p:pic>
    </p:spTree>
    <p:extLst>
      <p:ext uri="{BB962C8B-B14F-4D97-AF65-F5344CB8AC3E}">
        <p14:creationId xmlns:p14="http://schemas.microsoft.com/office/powerpoint/2010/main" val="3356268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85648-8095-4FE8-8AEF-36B51A75B4FF}"/>
              </a:ext>
            </a:extLst>
          </p:cNvPr>
          <p:cNvSpPr>
            <a:spLocks noGrp="1"/>
          </p:cNvSpPr>
          <p:nvPr>
            <p:ph type="title"/>
          </p:nvPr>
        </p:nvSpPr>
        <p:spPr>
          <a:xfrm>
            <a:off x="1262063" y="46258"/>
            <a:ext cx="3856037" cy="685800"/>
          </a:xfrm>
        </p:spPr>
        <p:txBody>
          <a:bodyPr>
            <a:normAutofit/>
          </a:bodyPr>
          <a:lstStyle/>
          <a:p>
            <a:r>
              <a:rPr lang="en-US" dirty="0">
                <a:latin typeface="Tempus Sans ITC" panose="04020404030D07020202" pitchFamily="82" charset="0"/>
              </a:rPr>
              <a:t>Methodology:</a:t>
            </a:r>
          </a:p>
        </p:txBody>
      </p:sp>
      <p:sp>
        <p:nvSpPr>
          <p:cNvPr id="4" name="Text Placeholder 3">
            <a:extLst>
              <a:ext uri="{FF2B5EF4-FFF2-40B4-BE49-F238E27FC236}">
                <a16:creationId xmlns:a16="http://schemas.microsoft.com/office/drawing/2014/main" id="{34464731-CC46-4828-A9ED-BD06AA12C106}"/>
              </a:ext>
            </a:extLst>
          </p:cNvPr>
          <p:cNvSpPr>
            <a:spLocks noGrp="1"/>
          </p:cNvSpPr>
          <p:nvPr>
            <p:ph type="body" sz="half" idx="2"/>
          </p:nvPr>
        </p:nvSpPr>
        <p:spPr>
          <a:xfrm>
            <a:off x="1152526" y="557990"/>
            <a:ext cx="3856037" cy="3541714"/>
          </a:xfrm>
        </p:spPr>
        <p:txBody>
          <a:bodyPr>
            <a:normAutofit/>
          </a:bodyPr>
          <a:lstStyle/>
          <a:p>
            <a:r>
              <a:rPr lang="en-US" sz="2800" dirty="0"/>
              <a:t>For PSU:</a:t>
            </a:r>
          </a:p>
          <a:p>
            <a:endParaRPr lang="en-US" sz="2800" dirty="0"/>
          </a:p>
        </p:txBody>
      </p:sp>
      <p:pic>
        <p:nvPicPr>
          <p:cNvPr id="8" name="Picture 7">
            <a:extLst>
              <a:ext uri="{FF2B5EF4-FFF2-40B4-BE49-F238E27FC236}">
                <a16:creationId xmlns:a16="http://schemas.microsoft.com/office/drawing/2014/main" id="{104F0A1F-4D86-63A6-3B07-3842576F1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063" y="1124171"/>
            <a:ext cx="8064081" cy="2660429"/>
          </a:xfrm>
          <a:prstGeom prst="rect">
            <a:avLst/>
          </a:prstGeom>
        </p:spPr>
      </p:pic>
      <p:sp>
        <p:nvSpPr>
          <p:cNvPr id="9" name="TextBox 8">
            <a:extLst>
              <a:ext uri="{FF2B5EF4-FFF2-40B4-BE49-F238E27FC236}">
                <a16:creationId xmlns:a16="http://schemas.microsoft.com/office/drawing/2014/main" id="{45472668-9DDB-5FA8-929A-B909DC3A914A}"/>
              </a:ext>
            </a:extLst>
          </p:cNvPr>
          <p:cNvSpPr txBox="1"/>
          <p:nvPr/>
        </p:nvSpPr>
        <p:spPr>
          <a:xfrm>
            <a:off x="1152526" y="3876422"/>
            <a:ext cx="2967037" cy="738664"/>
          </a:xfrm>
          <a:prstGeom prst="rect">
            <a:avLst/>
          </a:prstGeom>
          <a:noFill/>
        </p:spPr>
        <p:txBody>
          <a:bodyPr wrap="square" rtlCol="0">
            <a:spAutoFit/>
          </a:bodyPr>
          <a:lstStyle/>
          <a:p>
            <a:r>
              <a:rPr lang="en-US" sz="2400" dirty="0"/>
              <a:t>For the oscilloscope:</a:t>
            </a:r>
          </a:p>
          <a:p>
            <a:endParaRPr lang="en-US" dirty="0"/>
          </a:p>
        </p:txBody>
      </p:sp>
      <p:pic>
        <p:nvPicPr>
          <p:cNvPr id="11" name="Picture 10">
            <a:extLst>
              <a:ext uri="{FF2B5EF4-FFF2-40B4-BE49-F238E27FC236}">
                <a16:creationId xmlns:a16="http://schemas.microsoft.com/office/drawing/2014/main" id="{CEA23FFA-E976-4515-23C1-0CDD62E7ED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063" y="4322985"/>
            <a:ext cx="5715000" cy="2390775"/>
          </a:xfrm>
          <a:prstGeom prst="rect">
            <a:avLst/>
          </a:prstGeom>
        </p:spPr>
      </p:pic>
    </p:spTree>
    <p:extLst>
      <p:ext uri="{BB962C8B-B14F-4D97-AF65-F5344CB8AC3E}">
        <p14:creationId xmlns:p14="http://schemas.microsoft.com/office/powerpoint/2010/main" val="1177971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B8C7FC-F53F-7E21-3283-170DEC9A1B88}"/>
              </a:ext>
            </a:extLst>
          </p:cNvPr>
          <p:cNvSpPr txBox="1"/>
          <p:nvPr/>
        </p:nvSpPr>
        <p:spPr>
          <a:xfrm>
            <a:off x="1591733" y="389467"/>
            <a:ext cx="5274734" cy="369332"/>
          </a:xfrm>
          <a:prstGeom prst="rect">
            <a:avLst/>
          </a:prstGeom>
          <a:noFill/>
        </p:spPr>
        <p:txBody>
          <a:bodyPr wrap="square" rtlCol="0">
            <a:spAutoFit/>
          </a:bodyPr>
          <a:lstStyle/>
          <a:p>
            <a:r>
              <a:rPr lang="en-US" b="1" i="0" dirty="0">
                <a:effectLst/>
                <a:latin typeface="Söhne"/>
              </a:rPr>
              <a:t>Performance Assessment:</a:t>
            </a:r>
            <a:endParaRPr lang="en-US" dirty="0"/>
          </a:p>
        </p:txBody>
      </p:sp>
      <p:sp>
        <p:nvSpPr>
          <p:cNvPr id="3" name="TextBox 2">
            <a:extLst>
              <a:ext uri="{FF2B5EF4-FFF2-40B4-BE49-F238E27FC236}">
                <a16:creationId xmlns:a16="http://schemas.microsoft.com/office/drawing/2014/main" id="{FBAF25EA-8BCE-F6EA-2636-40D051217405}"/>
              </a:ext>
            </a:extLst>
          </p:cNvPr>
          <p:cNvSpPr txBox="1"/>
          <p:nvPr/>
        </p:nvSpPr>
        <p:spPr>
          <a:xfrm>
            <a:off x="1710267" y="965200"/>
            <a:ext cx="6223000" cy="2585323"/>
          </a:xfrm>
          <a:prstGeom prst="rect">
            <a:avLst/>
          </a:prstGeom>
          <a:noFill/>
        </p:spPr>
        <p:txBody>
          <a:bodyPr wrap="square" rtlCol="0">
            <a:spAutoFit/>
          </a:bodyPr>
          <a:lstStyle/>
          <a:p>
            <a:r>
              <a:rPr lang="en-US" dirty="0"/>
              <a:t>We tested the circuits in various ways including: </a:t>
            </a:r>
          </a:p>
          <a:p>
            <a:r>
              <a:rPr lang="en-US" dirty="0"/>
              <a:t>- Voltage and current regulation and adjustment on the power supply. </a:t>
            </a:r>
          </a:p>
          <a:p>
            <a:r>
              <a:rPr lang="en-US" dirty="0"/>
              <a:t>- Testing the power supply's short</a:t>
            </a:r>
          </a:p>
          <a:p>
            <a:r>
              <a:rPr lang="en-US" dirty="0"/>
              <a:t>-circuit protection. </a:t>
            </a:r>
          </a:p>
          <a:p>
            <a:r>
              <a:rPr lang="en-US" dirty="0"/>
              <a:t>- Signal generation and waveform visualization on the oscilloscope.</a:t>
            </a:r>
          </a:p>
          <a:p>
            <a:r>
              <a:rPr lang="en-US" dirty="0"/>
              <a:t> - Accuracy and precision assessments of voltage and current measurements. </a:t>
            </a:r>
          </a:p>
        </p:txBody>
      </p:sp>
      <p:sp>
        <p:nvSpPr>
          <p:cNvPr id="4" name="TextBox 3">
            <a:extLst>
              <a:ext uri="{FF2B5EF4-FFF2-40B4-BE49-F238E27FC236}">
                <a16:creationId xmlns:a16="http://schemas.microsoft.com/office/drawing/2014/main" id="{E45BC8AF-8A9F-6FE6-61A2-D64C227B8EE8}"/>
              </a:ext>
            </a:extLst>
          </p:cNvPr>
          <p:cNvSpPr txBox="1"/>
          <p:nvPr/>
        </p:nvSpPr>
        <p:spPr>
          <a:xfrm>
            <a:off x="1778000" y="3818467"/>
            <a:ext cx="4809067" cy="1477328"/>
          </a:xfrm>
          <a:prstGeom prst="rect">
            <a:avLst/>
          </a:prstGeom>
          <a:noFill/>
        </p:spPr>
        <p:txBody>
          <a:bodyPr wrap="square" rtlCol="0">
            <a:spAutoFit/>
          </a:bodyPr>
          <a:lstStyle/>
          <a:p>
            <a:r>
              <a:rPr lang="en-US" dirty="0"/>
              <a:t>The PSU output DC gave us some noise which we thought to address it by changing the electrolytic capacitors. The oscilloscope had to be calibrated with the test signal and signal form frequency generator</a:t>
            </a:r>
          </a:p>
        </p:txBody>
      </p:sp>
      <p:pic>
        <p:nvPicPr>
          <p:cNvPr id="6" name="Picture 5">
            <a:extLst>
              <a:ext uri="{FF2B5EF4-FFF2-40B4-BE49-F238E27FC236}">
                <a16:creationId xmlns:a16="http://schemas.microsoft.com/office/drawing/2014/main" id="{B8657BF0-AA79-6D21-F355-BBCD3B575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982" y="253999"/>
            <a:ext cx="4532551" cy="3496733"/>
          </a:xfrm>
          <a:prstGeom prst="rect">
            <a:avLst/>
          </a:prstGeom>
        </p:spPr>
      </p:pic>
      <p:pic>
        <p:nvPicPr>
          <p:cNvPr id="8" name="Picture 7">
            <a:extLst>
              <a:ext uri="{FF2B5EF4-FFF2-40B4-BE49-F238E27FC236}">
                <a16:creationId xmlns:a16="http://schemas.microsoft.com/office/drawing/2014/main" id="{8F4C5A20-74DD-A03C-1F83-48998FD1B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3981" y="3750732"/>
            <a:ext cx="4532551" cy="3039535"/>
          </a:xfrm>
          <a:prstGeom prst="rect">
            <a:avLst/>
          </a:prstGeom>
        </p:spPr>
      </p:pic>
    </p:spTree>
    <p:extLst>
      <p:ext uri="{BB962C8B-B14F-4D97-AF65-F5344CB8AC3E}">
        <p14:creationId xmlns:p14="http://schemas.microsoft.com/office/powerpoint/2010/main" val="4089697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TM04033921[[fn=Damask]]</Template>
  <TotalTime>0</TotalTime>
  <Words>924</Words>
  <Application>Microsoft Office PowerPoint</Application>
  <PresentationFormat>Widescreen</PresentationFormat>
  <Paragraphs>102</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Berlin Sans FB</vt:lpstr>
      <vt:lpstr>Berlin Sans FB Demi</vt:lpstr>
      <vt:lpstr>Söhne</vt:lpstr>
      <vt:lpstr>Tempus Sans ITC</vt:lpstr>
      <vt:lpstr>Tw Cen MT</vt:lpstr>
      <vt:lpstr>Circuit</vt:lpstr>
      <vt:lpstr>AC-DC POWER SUPPLY DESIGN AND OSCILLOSCOPE CONSTRUCTION</vt:lpstr>
      <vt:lpstr>Introduction</vt:lpstr>
      <vt:lpstr>Circuit Diagram  for Adjustable DC Power Supply Design</vt:lpstr>
      <vt:lpstr>PowerPoint Presentation</vt:lpstr>
      <vt:lpstr>PowerPoint Presentation</vt:lpstr>
      <vt:lpstr>PowerPoint Presentation</vt:lpstr>
      <vt:lpstr>PowerPoint Presentation</vt:lpstr>
      <vt:lpstr>Methodology:</vt:lpstr>
      <vt:lpstr>PowerPoint Presentation</vt:lpstr>
      <vt:lpstr>PowerPoint Presentation</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2023-08-26T17:02:09Z</dcterms:created>
  <dcterms:modified xsi:type="dcterms:W3CDTF">2023-09-09T20:23:45Z</dcterms:modified>
</cp:coreProperties>
</file>